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0" r:id="rId2"/>
    <p:sldId id="261" r:id="rId3"/>
    <p:sldId id="257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63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1514"/>
    <a:srgbClr val="000000"/>
    <a:srgbClr val="952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18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4B8B2-AE8E-F94E-9EA5-1767F192DA17}" type="datetimeFigureOut">
              <a:rPr lang="en-US" smtClean="0"/>
              <a:t>6/15/20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C4902-BD49-F74E-A971-8B1A8F774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78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F15C-7458-4A44-954A-17B544B3A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B4CBF-2CEE-E241-A694-1F2B9881D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E9414-B475-E641-9B3D-B12CD62EA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6E61-B188-DF4E-8F7D-B3E64151C2B6}" type="datetime1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0EC3B-3C7D-5941-AF5C-74651C26E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98B4C-85C6-1447-A1DA-EBD8F713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35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BE4F-DBEA-1445-97BD-8B1D9E2FC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E2E044-E66F-6C42-9C48-F41039548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AF583-A9BB-9F41-B813-F8ECE06B4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7176-D3C4-B341-A96B-EDABCF97F6C5}" type="datetime1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44CEC-D48B-434D-B8E4-836C706E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DFC95-6572-1949-889F-BF6986CE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872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8C3C36-C211-5643-8AE4-8B00688F07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4F8469-B08F-E943-A380-0A0A70B28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5EE04-C86A-A941-A0B1-D55E9782E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FD20-F7A7-E640-9FFA-0CC148979A5D}" type="datetime1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A283B-267A-3F4B-BC20-41CE83C9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E831C-9662-4949-B559-7A0664411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26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7FC07-A50C-4745-8688-CAEFC2B50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FCD1C-8ABF-3F43-B47D-D3A7FD884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78150-C923-0249-A426-C02B37C4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CDDBB-4AAB-AD4F-A76E-5D2FCDB990AC}" type="datetime1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5954D-C005-954D-90AE-DA6719FB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237B8-5972-984A-BC7E-1D53A4165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94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43D92-5692-9F4C-8723-B17A0D5E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8425C-AA4D-6141-A0D1-1F346EC62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F79BD-95B6-4246-B08E-CB100ECDA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01445-4A1F-0941-B58E-B98ED6754CE2}" type="datetime1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612A4-8483-2041-ACE1-E91C098C8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7BC07-571C-4140-96FF-95A3E858C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67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AAF75-8805-4D47-948C-53651E10E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A34CC-9757-D845-87EB-C69D60842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C434B2-DBDC-6F44-A7D4-53C50EA2C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AC674-237A-A043-AA69-1CE50F857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A4BA-DA8B-FC4F-BDF9-AD5A64A12F81}" type="datetime1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0EEFC-E8BF-5E45-B9C7-0EAC2D0D8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BEE3A-C977-5F47-ADEE-49150744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6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AEB1-DDD4-0449-8D37-2231FBE2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FEC4B-E11A-1240-A60B-D98B333D9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C18D4-31C4-FC4E-873C-06C7F63C2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E648D0-C5C4-F144-AF59-2C7C50FF76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A61478-8E54-1540-81A8-7A5DF6E136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1130F-16A4-BF40-9DA9-063E1D40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7C893-9DCD-B04A-8876-9C614BC5AA29}" type="datetime1">
              <a:rPr lang="en-US" smtClean="0"/>
              <a:t>6/15/20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6633CA-CD15-7A47-A7C6-B9A35C717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A452E2-C69D-684E-8982-28AF80D04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08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C7E93-3D2B-9141-A019-277B0B6B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DD4398-E085-AC4E-8A29-587C6E71C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BFBA2-7342-0643-B843-DE8C56A48F48}" type="datetime1">
              <a:rPr lang="en-US" smtClean="0"/>
              <a:t>6/15/20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20B1C9-DB43-3C4A-AB7C-43EA5E2CE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828C0-FF34-2B45-B21F-879569C3B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72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62E297-1C2C-1C45-B471-462C554C5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7703C-D311-044A-B46F-DC0C56A09272}" type="datetime1">
              <a:rPr lang="en-US" smtClean="0"/>
              <a:t>6/15/20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310103-DF6C-ED45-A47E-FB20D722E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69AD6-9BDE-9748-87E3-58FD8C847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74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EC6B5-5F50-A043-ADB2-B3CE63716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C1EE8-298B-D143-B33C-07BE67D28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B254F-550A-0D4B-A050-9E111D644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E2C73A-4292-344A-9897-AA81AECB7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CFCB8-CFD7-6141-A502-53E550B2EE61}" type="datetime1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50CF6-9560-2946-B5E0-5C8F722A8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649FB-D85E-4845-9731-C567E751C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45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E832B-AEAB-0945-BB48-02EBF0F42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66FED1-A68D-D840-9361-4C79B47770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AC0B79-4ABC-324F-A8B5-53D44715D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D277E-AC6E-974C-A55B-128BCC5F4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C5569-61FD-C94E-929F-E00CB93DC985}" type="datetime1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C4645-FF1E-DE45-9186-65137FF92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33E32-378A-914E-8AEC-5575CEAEC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73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B8430F-8059-5B41-87AF-DA9B62CB5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FE1E9-CA01-3942-8626-5A626A55C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89F71-469A-E54A-ABF9-03B00E5A4F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67CFB-02B6-D04F-BA21-C9F4352226D7}" type="datetime1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B0171-224C-C647-B3C9-0B06AD8061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1EAF1-BEDB-6C41-9CD3-337503324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0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tiff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tiff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ADF7842-DB01-1846-81E4-E1991F35C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7FB68B0-EC93-FC45-AF73-7E0EDAECB915}"/>
              </a:ext>
            </a:extLst>
          </p:cNvPr>
          <p:cNvSpPr/>
          <p:nvPr/>
        </p:nvSpPr>
        <p:spPr>
          <a:xfrm>
            <a:off x="-18087" y="0"/>
            <a:ext cx="12228176" cy="6877664"/>
          </a:xfrm>
          <a:prstGeom prst="rect">
            <a:avLst/>
          </a:prstGeom>
          <a:solidFill>
            <a:srgbClr val="000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4B98DA-6105-CD49-9247-C6C8E89AE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08" y="159300"/>
            <a:ext cx="2566496" cy="7485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4E29AFE-8089-8D46-B3B9-A0B493294262}"/>
              </a:ext>
            </a:extLst>
          </p:cNvPr>
          <p:cNvSpPr txBox="1"/>
          <p:nvPr/>
        </p:nvSpPr>
        <p:spPr>
          <a:xfrm>
            <a:off x="0" y="101565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fMSEA:</a:t>
            </a:r>
            <a:r>
              <a:rPr lang="zh-CN" altLang="en-US" sz="40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40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utilizing</a:t>
            </a:r>
            <a:r>
              <a:rPr lang="zh-CN" altLang="en-US" sz="40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40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metabolic</a:t>
            </a:r>
            <a:r>
              <a:rPr lang="zh-CN" altLang="en-US" sz="40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40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to</a:t>
            </a:r>
            <a:r>
              <a:rPr lang="zh-CN" altLang="en-US" sz="40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40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do</a:t>
            </a:r>
            <a:r>
              <a:rPr lang="zh-CN" altLang="en-US" sz="40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40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metabolite</a:t>
            </a:r>
            <a:r>
              <a:rPr lang="zh-CN" altLang="en-US" sz="40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40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set</a:t>
            </a:r>
            <a:r>
              <a:rPr lang="zh-CN" altLang="en-US" sz="40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40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enrichment</a:t>
            </a:r>
            <a:r>
              <a:rPr lang="zh-CN" altLang="en-US" sz="40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40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analysis</a:t>
            </a:r>
            <a:endParaRPr lang="en-US" sz="4000" b="1" dirty="0">
              <a:solidFill>
                <a:schemeClr val="accent4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43294A-C2B2-5249-99EE-D8018AAE0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513" y="6382891"/>
            <a:ext cx="255148" cy="2551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5311AD-BBAC-D646-BAA7-18EE5066E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743" y="6000203"/>
            <a:ext cx="255148" cy="2551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2552458-2441-E045-BB14-5F30ACCB3DF5}"/>
              </a:ext>
            </a:extLst>
          </p:cNvPr>
          <p:cNvSpPr txBox="1"/>
          <p:nvPr/>
        </p:nvSpPr>
        <p:spPr>
          <a:xfrm>
            <a:off x="-18088" y="2724026"/>
            <a:ext cx="122281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Xiaotao</a:t>
            </a:r>
            <a:r>
              <a:rPr lang="zh-CN" alt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Shen</a:t>
            </a:r>
            <a:r>
              <a:rPr lang="zh-CN" alt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PhD</a:t>
            </a:r>
          </a:p>
          <a:p>
            <a:pPr algn="ctr"/>
            <a:endParaRPr lang="en-US" altLang="zh-CN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Stanford</a:t>
            </a: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School</a:t>
            </a: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of</a:t>
            </a: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Medicine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Department</a:t>
            </a: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of</a:t>
            </a: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Genetics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A8A9BCF-024A-8748-B817-C8DFB5FD2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514" y="6000204"/>
            <a:ext cx="255147" cy="25514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BE8625-B12D-E141-BEA9-0178C952D47E}"/>
              </a:ext>
            </a:extLst>
          </p:cNvPr>
          <p:cNvSpPr txBox="1"/>
          <p:nvPr/>
        </p:nvSpPr>
        <p:spPr>
          <a:xfrm>
            <a:off x="3628661" y="5973889"/>
            <a:ext cx="2134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shenxt@stanford.edu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46EF99-E879-2641-B5EC-CC09C3977793}"/>
              </a:ext>
            </a:extLst>
          </p:cNvPr>
          <p:cNvSpPr txBox="1"/>
          <p:nvPr/>
        </p:nvSpPr>
        <p:spPr>
          <a:xfrm>
            <a:off x="3628661" y="6356577"/>
            <a:ext cx="1785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shenxt.me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DEC275-76E8-384D-8055-2B0E6E1C196E}"/>
              </a:ext>
            </a:extLst>
          </p:cNvPr>
          <p:cNvSpPr txBox="1"/>
          <p:nvPr/>
        </p:nvSpPr>
        <p:spPr>
          <a:xfrm>
            <a:off x="7107466" y="5973889"/>
            <a:ext cx="2906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@JasperShen1990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D58A1C-81D6-0940-8DB6-90F439A3F0A0}"/>
              </a:ext>
            </a:extLst>
          </p:cNvPr>
          <p:cNvSpPr txBox="1"/>
          <p:nvPr/>
        </p:nvSpPr>
        <p:spPr>
          <a:xfrm>
            <a:off x="-2" y="4944682"/>
            <a:ext cx="12210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June</a:t>
            </a:r>
            <a:r>
              <a:rPr lang="zh-CN" alt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r>
              <a:rPr lang="en-US" altLang="zh-CN" sz="2000" baseline="30000" dirty="0">
                <a:solidFill>
                  <a:schemeClr val="bg1"/>
                </a:solidFill>
                <a:latin typeface="Century Gothic" panose="020B0502020202020204" pitchFamily="34" charset="0"/>
              </a:rPr>
              <a:t>st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2020</a:t>
            </a:r>
            <a:r>
              <a:rPr lang="zh-CN" alt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@</a:t>
            </a:r>
            <a:r>
              <a:rPr lang="zh-CN" alt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Stanford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Slide Number Placeholder 23">
            <a:extLst>
              <a:ext uri="{FF2B5EF4-FFF2-40B4-BE49-F238E27FC236}">
                <a16:creationId xmlns:a16="http://schemas.microsoft.com/office/drawing/2014/main" id="{DE84B620-E6DB-3A4B-B873-9408464B6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4399DEC-5E74-A740-B0BA-9608321BB3F3}" type="slidenum">
              <a:rPr lang="en-US" smtClean="0"/>
              <a:t>1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6C6A30-86C4-D54C-91DB-9F3AED2B99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959" y="6367107"/>
            <a:ext cx="286716" cy="28671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E9F1BE2-9E13-3949-84E5-2C59D3F7E22E}"/>
              </a:ext>
            </a:extLst>
          </p:cNvPr>
          <p:cNvSpPr txBox="1"/>
          <p:nvPr/>
        </p:nvSpPr>
        <p:spPr>
          <a:xfrm>
            <a:off x="7107466" y="6356577"/>
            <a:ext cx="2731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github.com/jaspershen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097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A example for MSEA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8F8ACE-2627-BE4E-BF69-51741906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2B311A-80D6-0E48-A690-445C9BDA6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903961-677C-9840-8AB8-4BA1A309B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520" y="878263"/>
            <a:ext cx="5394960" cy="5394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B79A45-53C7-3E49-ABA9-02689B2551D7}"/>
              </a:ext>
            </a:extLst>
          </p:cNvPr>
          <p:cNvSpPr txBox="1"/>
          <p:nvPr/>
        </p:nvSpPr>
        <p:spPr>
          <a:xfrm>
            <a:off x="4316447" y="1415020"/>
            <a:ext cx="4211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Century Gothic" panose="020B0502020202020204" pitchFamily="34" charset="0"/>
              </a:rPr>
              <a:t>hsa00140</a:t>
            </a:r>
          </a:p>
          <a:p>
            <a:pPr algn="ctr"/>
            <a:r>
              <a:rPr lang="en-US" sz="1400" dirty="0">
                <a:latin typeface="Century Gothic" panose="020B0502020202020204" pitchFamily="34" charset="0"/>
              </a:rPr>
              <a:t>Steroid hormone biosynthesis</a:t>
            </a:r>
          </a:p>
        </p:txBody>
      </p:sp>
    </p:spTree>
    <p:extLst>
      <p:ext uri="{BB962C8B-B14F-4D97-AF65-F5344CB8AC3E}">
        <p14:creationId xmlns:p14="http://schemas.microsoft.com/office/powerpoint/2010/main" val="2493190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ACKNOWLEDGEMENT</a:t>
            </a:r>
            <a:endParaRPr lang="en-US" sz="2400" b="1" dirty="0">
              <a:solidFill>
                <a:srgbClr val="8B1514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2A45A3-2599-714F-8B5A-4266A22F1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00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F1D3E94-8FE7-5D4A-B229-EBAF43DFA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B7EA53A-EFA6-FE4D-8A3F-56B594275F68}"/>
              </a:ext>
            </a:extLst>
          </p:cNvPr>
          <p:cNvSpPr/>
          <p:nvPr/>
        </p:nvSpPr>
        <p:spPr>
          <a:xfrm>
            <a:off x="-18087" y="0"/>
            <a:ext cx="12228176" cy="6877664"/>
          </a:xfrm>
          <a:prstGeom prst="rect">
            <a:avLst/>
          </a:prstGeom>
          <a:solidFill>
            <a:srgbClr val="000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E3F75C-2A76-0E48-859E-07D3F7B4D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08" y="159300"/>
            <a:ext cx="2566496" cy="7485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E4C697-D295-3F40-BA92-DF4D42845034}"/>
              </a:ext>
            </a:extLst>
          </p:cNvPr>
          <p:cNvSpPr txBox="1"/>
          <p:nvPr/>
        </p:nvSpPr>
        <p:spPr>
          <a:xfrm>
            <a:off x="0" y="185829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Thanks</a:t>
            </a:r>
            <a:r>
              <a:rPr lang="zh-CN" altLang="en-US" sz="54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54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for</a:t>
            </a:r>
            <a:r>
              <a:rPr lang="zh-CN" altLang="en-US" sz="54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54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your</a:t>
            </a:r>
            <a:r>
              <a:rPr lang="zh-CN" altLang="en-US" sz="54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54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attention!</a:t>
            </a:r>
            <a:endParaRPr lang="en-US" sz="5400" b="1" dirty="0">
              <a:solidFill>
                <a:schemeClr val="accent4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D70B035E-7B79-7741-B391-D8FD6426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4399DEC-5E74-A740-B0BA-9608321BB3F3}" type="slidenum">
              <a:rPr lang="en-US" smtClean="0"/>
              <a:t>12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1512949-0575-6A48-9997-A7A41C413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572" y="6169273"/>
            <a:ext cx="443678" cy="4436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2042C8-4ECC-4A48-A6CC-26E5B0676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401" y="5615509"/>
            <a:ext cx="443678" cy="4436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2FDC6A-7CAB-7741-BDE4-5ADFB1071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4573" y="5630167"/>
            <a:ext cx="443677" cy="4436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2C624F-B57F-B34B-B87B-23F072ABF369}"/>
              </a:ext>
            </a:extLst>
          </p:cNvPr>
          <p:cNvSpPr txBox="1"/>
          <p:nvPr/>
        </p:nvSpPr>
        <p:spPr>
          <a:xfrm>
            <a:off x="3192124" y="5658646"/>
            <a:ext cx="2943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shenxt@stanford.edu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8FD67E-66F9-DB4A-82D8-0DA3BC32076A}"/>
              </a:ext>
            </a:extLst>
          </p:cNvPr>
          <p:cNvSpPr txBox="1"/>
          <p:nvPr/>
        </p:nvSpPr>
        <p:spPr>
          <a:xfrm>
            <a:off x="3192124" y="6208820"/>
            <a:ext cx="1785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shenxt.me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8FA06C-AD5B-8C46-9A90-338E2695D78A}"/>
              </a:ext>
            </a:extLst>
          </p:cNvPr>
          <p:cNvSpPr txBox="1"/>
          <p:nvPr/>
        </p:nvSpPr>
        <p:spPr>
          <a:xfrm>
            <a:off x="6832953" y="5630448"/>
            <a:ext cx="2906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@JasperShen1990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CEBFBAA-51D4-6643-BCD9-683E1D1DA6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954" y="6159589"/>
            <a:ext cx="498572" cy="49857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07CBA81-A766-0440-9972-97518E4A88D9}"/>
              </a:ext>
            </a:extLst>
          </p:cNvPr>
          <p:cNvSpPr txBox="1"/>
          <p:nvPr/>
        </p:nvSpPr>
        <p:spPr>
          <a:xfrm>
            <a:off x="6832953" y="6208820"/>
            <a:ext cx="4909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github.com/jaspershen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8059BF-9B99-FA45-B086-89F8B9F3B2A4}"/>
              </a:ext>
            </a:extLst>
          </p:cNvPr>
          <p:cNvSpPr txBox="1"/>
          <p:nvPr/>
        </p:nvSpPr>
        <p:spPr>
          <a:xfrm>
            <a:off x="-18088" y="3201105"/>
            <a:ext cx="122281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Xiaotao</a:t>
            </a:r>
            <a:r>
              <a:rPr lang="zh-CN" alt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Shen</a:t>
            </a:r>
            <a:r>
              <a:rPr lang="zh-CN" alt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PhD</a:t>
            </a:r>
          </a:p>
          <a:p>
            <a:pPr algn="ctr"/>
            <a:endParaRPr lang="en-US" altLang="zh-CN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Stanford</a:t>
            </a: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School</a:t>
            </a: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of</a:t>
            </a: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Medicine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Department</a:t>
            </a: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of</a:t>
            </a: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Genetics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144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04E920-235C-9E47-BF35-3D80AFA2E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OUTLINE</a:t>
            </a:r>
            <a:endParaRPr lang="en-US" sz="2400" b="1" dirty="0">
              <a:solidFill>
                <a:srgbClr val="8B1514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94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Pipeline (metabolite annotation)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8F8ACE-2627-BE4E-BF69-51741906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2B311A-80D6-0E48-A690-445C9BDA6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CC6FE3-61F9-BC48-B2EA-C59CBC7759D0}"/>
              </a:ext>
            </a:extLst>
          </p:cNvPr>
          <p:cNvSpPr txBox="1"/>
          <p:nvPr/>
        </p:nvSpPr>
        <p:spPr>
          <a:xfrm>
            <a:off x="361935" y="1142450"/>
            <a:ext cx="11664771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000"/>
              </a:spcAft>
              <a:buAutoNum type="arabicPeriod"/>
            </a:pPr>
            <a:r>
              <a:rPr lang="en-US" altLang="zh-CN" sz="2000" dirty="0">
                <a:latin typeface="Century Gothic" panose="020B0502020202020204" pitchFamily="34" charset="0"/>
              </a:rPr>
              <a:t>One</a:t>
            </a:r>
            <a:r>
              <a:rPr lang="zh-CN" altLang="en-US" sz="2000" dirty="0"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latin typeface="Century Gothic" panose="020B0502020202020204" pitchFamily="34" charset="0"/>
              </a:rPr>
              <a:t>peak</a:t>
            </a:r>
            <a:r>
              <a:rPr lang="zh-CN" altLang="en-US" sz="2000" dirty="0"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latin typeface="Century Gothic" panose="020B0502020202020204" pitchFamily="34" charset="0"/>
              </a:rPr>
              <a:t>matches</a:t>
            </a:r>
            <a:r>
              <a:rPr lang="zh-CN" altLang="en-US" sz="2000" dirty="0"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latin typeface="Century Gothic" panose="020B0502020202020204" pitchFamily="34" charset="0"/>
              </a:rPr>
              <a:t>multiple</a:t>
            </a:r>
            <a:r>
              <a:rPr lang="zh-CN" altLang="en-US" sz="2000" dirty="0"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latin typeface="Century Gothic" panose="020B0502020202020204" pitchFamily="34" charset="0"/>
              </a:rPr>
              <a:t>annotations</a:t>
            </a:r>
          </a:p>
          <a:p>
            <a:pPr marL="457200" indent="-457200">
              <a:spcAft>
                <a:spcPts val="1000"/>
              </a:spcAft>
              <a:buAutoNum type="arabicPeriod"/>
            </a:pPr>
            <a:r>
              <a:rPr lang="en-US" altLang="zh-CN" sz="2000" dirty="0">
                <a:latin typeface="Century Gothic" panose="020B0502020202020204" pitchFamily="34" charset="0"/>
              </a:rPr>
              <a:t>Metabolites</a:t>
            </a:r>
            <a:r>
              <a:rPr lang="zh-CN" altLang="en-US" sz="2000" dirty="0"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latin typeface="Century Gothic" panose="020B0502020202020204" pitchFamily="34" charset="0"/>
              </a:rPr>
              <a:t>are</a:t>
            </a:r>
            <a:r>
              <a:rPr lang="zh-CN" altLang="en-US" sz="2000" dirty="0"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latin typeface="Century Gothic" panose="020B0502020202020204" pitchFamily="34" charset="0"/>
              </a:rPr>
              <a:t>enriched</a:t>
            </a:r>
            <a:r>
              <a:rPr lang="zh-CN" altLang="en-US" sz="2000" dirty="0"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latin typeface="Century Gothic" panose="020B0502020202020204" pitchFamily="34" charset="0"/>
              </a:rPr>
              <a:t>in</a:t>
            </a:r>
            <a:r>
              <a:rPr lang="zh-CN" altLang="en-US" sz="2000" dirty="0"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latin typeface="Century Gothic" panose="020B0502020202020204" pitchFamily="34" charset="0"/>
              </a:rPr>
              <a:t>some</a:t>
            </a:r>
            <a:r>
              <a:rPr lang="zh-CN" altLang="en-US" sz="2000" dirty="0"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latin typeface="Century Gothic" panose="020B0502020202020204" pitchFamily="34" charset="0"/>
              </a:rPr>
              <a:t>pathways</a:t>
            </a:r>
            <a:r>
              <a:rPr lang="zh-CN" altLang="en-US" sz="2000" dirty="0"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latin typeface="Century Gothic" panose="020B0502020202020204" pitchFamily="34" charset="0"/>
              </a:rPr>
              <a:t>or</a:t>
            </a:r>
            <a:r>
              <a:rPr lang="zh-CN" altLang="en-US" sz="2000" dirty="0"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latin typeface="Century Gothic" panose="020B0502020202020204" pitchFamily="34" charset="0"/>
              </a:rPr>
              <a:t>modules</a:t>
            </a:r>
            <a:r>
              <a:rPr lang="zh-CN" altLang="en-US" sz="2000" dirty="0"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latin typeface="Century Gothic" panose="020B0502020202020204" pitchFamily="34" charset="0"/>
              </a:rPr>
              <a:t>(upregulated</a:t>
            </a:r>
            <a:r>
              <a:rPr lang="zh-CN" altLang="en-US" sz="2000" dirty="0"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latin typeface="Century Gothic" panose="020B0502020202020204" pitchFamily="34" charset="0"/>
              </a:rPr>
              <a:t>or</a:t>
            </a:r>
            <a:r>
              <a:rPr lang="zh-CN" altLang="en-US" sz="2000" dirty="0"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latin typeface="Century Gothic" panose="020B0502020202020204" pitchFamily="34" charset="0"/>
              </a:rPr>
              <a:t>downregulated).</a:t>
            </a:r>
          </a:p>
          <a:p>
            <a:pPr marL="457200" indent="-457200">
              <a:spcAft>
                <a:spcPts val="1000"/>
              </a:spcAft>
              <a:buAutoNum type="arabicPeriod"/>
            </a:pPr>
            <a:r>
              <a:rPr lang="en-US" altLang="zh-CN" sz="2000" dirty="0">
                <a:latin typeface="Century Gothic" panose="020B0502020202020204" pitchFamily="34" charset="0"/>
              </a:rPr>
              <a:t>Wrong</a:t>
            </a:r>
            <a:r>
              <a:rPr lang="zh-CN" altLang="en-US" sz="2000" dirty="0"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latin typeface="Century Gothic" panose="020B0502020202020204" pitchFamily="34" charset="0"/>
              </a:rPr>
              <a:t>annotations</a:t>
            </a:r>
            <a:r>
              <a:rPr lang="zh-CN" altLang="en-US" sz="2000" dirty="0"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latin typeface="Century Gothic" panose="020B0502020202020204" pitchFamily="34" charset="0"/>
              </a:rPr>
              <a:t>are</a:t>
            </a:r>
            <a:r>
              <a:rPr lang="zh-CN" altLang="en-US" sz="2000" dirty="0"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latin typeface="Century Gothic" panose="020B0502020202020204" pitchFamily="34" charset="0"/>
              </a:rPr>
              <a:t>not</a:t>
            </a:r>
            <a:r>
              <a:rPr lang="zh-CN" altLang="en-US" sz="2000" dirty="0"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latin typeface="Century Gothic" panose="020B0502020202020204" pitchFamily="34" charset="0"/>
              </a:rPr>
              <a:t>enriched</a:t>
            </a:r>
            <a:r>
              <a:rPr lang="zh-CN" altLang="en-US" sz="2000" dirty="0"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latin typeface="Century Gothic" panose="020B0502020202020204" pitchFamily="34" charset="0"/>
              </a:rPr>
              <a:t>in</a:t>
            </a:r>
            <a:r>
              <a:rPr lang="zh-CN" altLang="en-US" sz="2000" dirty="0"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latin typeface="Century Gothic" panose="020B0502020202020204" pitchFamily="34" charset="0"/>
              </a:rPr>
              <a:t>the</a:t>
            </a:r>
            <a:r>
              <a:rPr lang="zh-CN" altLang="en-US" sz="2000" dirty="0"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latin typeface="Century Gothic" panose="020B0502020202020204" pitchFamily="34" charset="0"/>
              </a:rPr>
              <a:t>head</a:t>
            </a:r>
            <a:r>
              <a:rPr lang="zh-CN" altLang="en-US" sz="2000" dirty="0"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latin typeface="Century Gothic" panose="020B0502020202020204" pitchFamily="34" charset="0"/>
              </a:rPr>
              <a:t>or</a:t>
            </a:r>
            <a:r>
              <a:rPr lang="zh-CN" altLang="en-US" sz="2000" dirty="0"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latin typeface="Century Gothic" panose="020B0502020202020204" pitchFamily="34" charset="0"/>
              </a:rPr>
              <a:t>tail</a:t>
            </a:r>
            <a:r>
              <a:rPr lang="zh-CN" altLang="en-US" sz="2000" dirty="0"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latin typeface="Century Gothic" panose="020B0502020202020204" pitchFamily="34" charset="0"/>
              </a:rPr>
              <a:t>of</a:t>
            </a:r>
            <a:r>
              <a:rPr lang="zh-CN" altLang="en-US" sz="2000" dirty="0"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latin typeface="Century Gothic" panose="020B0502020202020204" pitchFamily="34" charset="0"/>
              </a:rPr>
              <a:t>the</a:t>
            </a:r>
            <a:r>
              <a:rPr lang="zh-CN" altLang="en-US" sz="2000" dirty="0"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latin typeface="Century Gothic" panose="020B0502020202020204" pitchFamily="34" charset="0"/>
              </a:rPr>
              <a:t>ordered</a:t>
            </a:r>
            <a:r>
              <a:rPr lang="zh-CN" altLang="en-US" sz="2000" dirty="0">
                <a:latin typeface="Century Gothic" panose="020B0502020202020204" pitchFamily="34" charset="0"/>
              </a:rPr>
              <a:t> </a:t>
            </a:r>
            <a:r>
              <a:rPr lang="en-US" altLang="zh-CN" sz="2000" dirty="0">
                <a:latin typeface="Century Gothic" panose="020B0502020202020204" pitchFamily="34" charset="0"/>
              </a:rPr>
              <a:t>metabolites.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372012-2762-EC43-82AC-A3036FF8DADD}"/>
              </a:ext>
            </a:extLst>
          </p:cNvPr>
          <p:cNvSpPr/>
          <p:nvPr/>
        </p:nvSpPr>
        <p:spPr>
          <a:xfrm>
            <a:off x="3932769" y="2726342"/>
            <a:ext cx="3898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Century Gothic" panose="020B0502020202020204" pitchFamily="34" charset="0"/>
              </a:rPr>
              <a:t>P1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821A37-9B43-D449-AC12-7DB5C6256EE8}"/>
              </a:ext>
            </a:extLst>
          </p:cNvPr>
          <p:cNvSpPr/>
          <p:nvPr/>
        </p:nvSpPr>
        <p:spPr>
          <a:xfrm>
            <a:off x="4588626" y="2726341"/>
            <a:ext cx="44916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Century Gothic" panose="020B0502020202020204" pitchFamily="34" charset="0"/>
              </a:rPr>
              <a:t>M1</a:t>
            </a:r>
          </a:p>
          <a:p>
            <a:r>
              <a:rPr lang="en-US" altLang="zh-CN" sz="1400" dirty="0">
                <a:latin typeface="Century Gothic" panose="020B0502020202020204" pitchFamily="34" charset="0"/>
              </a:rPr>
              <a:t>M2</a:t>
            </a:r>
          </a:p>
          <a:p>
            <a:r>
              <a:rPr lang="en-US" altLang="zh-CN" sz="1400" dirty="0">
                <a:latin typeface="Century Gothic" panose="020B0502020202020204" pitchFamily="34" charset="0"/>
              </a:rPr>
              <a:t>M3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E0B406-CAD2-8943-91FE-F77A39B5AF45}"/>
              </a:ext>
            </a:extLst>
          </p:cNvPr>
          <p:cNvSpPr/>
          <p:nvPr/>
        </p:nvSpPr>
        <p:spPr>
          <a:xfrm>
            <a:off x="3932769" y="3409612"/>
            <a:ext cx="3898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Century Gothic" panose="020B0502020202020204" pitchFamily="34" charset="0"/>
              </a:rPr>
              <a:t>P2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092207-5A57-0F4E-8408-D4DCE4CC41A5}"/>
              </a:ext>
            </a:extLst>
          </p:cNvPr>
          <p:cNvSpPr/>
          <p:nvPr/>
        </p:nvSpPr>
        <p:spPr>
          <a:xfrm>
            <a:off x="4588626" y="3429000"/>
            <a:ext cx="44916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Century Gothic" panose="020B0502020202020204" pitchFamily="34" charset="0"/>
              </a:rPr>
              <a:t>M4</a:t>
            </a:r>
          </a:p>
          <a:p>
            <a:r>
              <a:rPr lang="en-US" altLang="zh-CN" sz="1400" dirty="0">
                <a:latin typeface="Century Gothic" panose="020B0502020202020204" pitchFamily="34" charset="0"/>
              </a:rPr>
              <a:t>M5</a:t>
            </a:r>
          </a:p>
          <a:p>
            <a:r>
              <a:rPr lang="en-US" altLang="zh-CN" sz="1400" dirty="0">
                <a:latin typeface="Century Gothic" panose="020B0502020202020204" pitchFamily="34" charset="0"/>
              </a:rPr>
              <a:t>M6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5ED1EB-EB3F-8B4A-94F7-D5FF81803BE7}"/>
              </a:ext>
            </a:extLst>
          </p:cNvPr>
          <p:cNvSpPr/>
          <p:nvPr/>
        </p:nvSpPr>
        <p:spPr>
          <a:xfrm>
            <a:off x="3932769" y="4092882"/>
            <a:ext cx="3898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Century Gothic" panose="020B0502020202020204" pitchFamily="34" charset="0"/>
              </a:rPr>
              <a:t>P3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5D2026-B48E-EB40-985F-7F34EE4B7791}"/>
              </a:ext>
            </a:extLst>
          </p:cNvPr>
          <p:cNvSpPr/>
          <p:nvPr/>
        </p:nvSpPr>
        <p:spPr>
          <a:xfrm>
            <a:off x="4588626" y="4092882"/>
            <a:ext cx="44916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Century Gothic" panose="020B0502020202020204" pitchFamily="34" charset="0"/>
              </a:rPr>
              <a:t>M7</a:t>
            </a:r>
          </a:p>
          <a:p>
            <a:r>
              <a:rPr lang="en-US" altLang="zh-CN" sz="1400" dirty="0">
                <a:latin typeface="Century Gothic" panose="020B0502020202020204" pitchFamily="34" charset="0"/>
              </a:rPr>
              <a:t>M8</a:t>
            </a:r>
          </a:p>
          <a:p>
            <a:r>
              <a:rPr lang="en-US" altLang="zh-CN" sz="1400" dirty="0">
                <a:latin typeface="Century Gothic" panose="020B0502020202020204" pitchFamily="34" charset="0"/>
              </a:rPr>
              <a:t>M9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4132DF-4FB6-B744-A241-3DE2214798D1}"/>
              </a:ext>
            </a:extLst>
          </p:cNvPr>
          <p:cNvSpPr/>
          <p:nvPr/>
        </p:nvSpPr>
        <p:spPr>
          <a:xfrm>
            <a:off x="6572887" y="2726341"/>
            <a:ext cx="11015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Century Gothic" panose="020B0502020202020204" pitchFamily="34" charset="0"/>
              </a:rPr>
              <a:t>Pathway</a:t>
            </a:r>
            <a:r>
              <a:rPr lang="zh-CN" altLang="en-US" sz="1400" b="1" dirty="0">
                <a:latin typeface="Century Gothic" panose="020B0502020202020204" pitchFamily="34" charset="0"/>
              </a:rPr>
              <a:t> </a:t>
            </a:r>
            <a:r>
              <a:rPr lang="en-US" altLang="zh-CN" sz="1400" b="1" dirty="0">
                <a:latin typeface="Century Gothic" panose="020B0502020202020204" pitchFamily="34" charset="0"/>
              </a:rPr>
              <a:t>1</a:t>
            </a:r>
          </a:p>
          <a:p>
            <a:r>
              <a:rPr lang="en-US" altLang="zh-CN" sz="1400" dirty="0">
                <a:latin typeface="Century Gothic" panose="020B0502020202020204" pitchFamily="34" charset="0"/>
              </a:rPr>
              <a:t>M1</a:t>
            </a:r>
          </a:p>
          <a:p>
            <a:r>
              <a:rPr lang="en-US" altLang="zh-CN" sz="1400" dirty="0">
                <a:latin typeface="Century Gothic" panose="020B0502020202020204" pitchFamily="34" charset="0"/>
              </a:rPr>
              <a:t>M4</a:t>
            </a:r>
          </a:p>
          <a:p>
            <a:r>
              <a:rPr lang="en-US" altLang="zh-CN" sz="1400" dirty="0">
                <a:latin typeface="Century Gothic" panose="020B0502020202020204" pitchFamily="34" charset="0"/>
              </a:rPr>
              <a:t>M7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CBA128-8D0F-FE4D-B995-4855391D1F53}"/>
              </a:ext>
            </a:extLst>
          </p:cNvPr>
          <p:cNvSpPr/>
          <p:nvPr/>
        </p:nvSpPr>
        <p:spPr>
          <a:xfrm>
            <a:off x="3932769" y="5292846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Century Gothic" panose="020B0502020202020204" pitchFamily="34" charset="0"/>
              </a:rPr>
              <a:t>Pn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819B5E-91F3-5149-BDB1-3FE7FA9FF252}"/>
              </a:ext>
            </a:extLst>
          </p:cNvPr>
          <p:cNvSpPr/>
          <p:nvPr/>
        </p:nvSpPr>
        <p:spPr>
          <a:xfrm>
            <a:off x="4588626" y="5292846"/>
            <a:ext cx="5485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Century Gothic" panose="020B0502020202020204" pitchFamily="34" charset="0"/>
              </a:rPr>
              <a:t>M1</a:t>
            </a:r>
          </a:p>
          <a:p>
            <a:r>
              <a:rPr lang="en-US" altLang="zh-CN" sz="1400" dirty="0">
                <a:latin typeface="Century Gothic" panose="020B0502020202020204" pitchFamily="34" charset="0"/>
              </a:rPr>
              <a:t>M20</a:t>
            </a:r>
          </a:p>
          <a:p>
            <a:r>
              <a:rPr lang="en-US" altLang="zh-CN" sz="1400" dirty="0">
                <a:latin typeface="Century Gothic" panose="020B0502020202020204" pitchFamily="34" charset="0"/>
              </a:rPr>
              <a:t>M21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DF93CD-57CE-A441-83C2-A066F7EB6259}"/>
              </a:ext>
            </a:extLst>
          </p:cNvPr>
          <p:cNvSpPr/>
          <p:nvPr/>
        </p:nvSpPr>
        <p:spPr>
          <a:xfrm>
            <a:off x="4322619" y="2726342"/>
            <a:ext cx="266007" cy="3703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876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Pipeline (metabolite annotation)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8F8ACE-2627-BE4E-BF69-51741906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2B311A-80D6-0E48-A690-445C9BDA6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158E98-A678-1445-AD41-B9C33ADE8835}"/>
              </a:ext>
            </a:extLst>
          </p:cNvPr>
          <p:cNvSpPr txBox="1"/>
          <p:nvPr/>
        </p:nvSpPr>
        <p:spPr>
          <a:xfrm>
            <a:off x="3026186" y="671483"/>
            <a:ext cx="1862100" cy="3385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Gothic" panose="020B0502020202020204" pitchFamily="34" charset="0"/>
              </a:rPr>
              <a:t>Feature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18211B-6CDD-0244-9CD9-48DC9A6795D3}"/>
              </a:ext>
            </a:extLst>
          </p:cNvPr>
          <p:cNvSpPr txBox="1"/>
          <p:nvPr/>
        </p:nvSpPr>
        <p:spPr>
          <a:xfrm>
            <a:off x="3026186" y="1434688"/>
            <a:ext cx="1862100" cy="3385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Gothic" panose="020B0502020202020204" pitchFamily="34" charset="0"/>
              </a:rPr>
              <a:t>Metabolite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A5D631-A892-6542-99F9-A20025840E11}"/>
              </a:ext>
            </a:extLst>
          </p:cNvPr>
          <p:cNvSpPr txBox="1"/>
          <p:nvPr/>
        </p:nvSpPr>
        <p:spPr>
          <a:xfrm>
            <a:off x="3026186" y="2197893"/>
            <a:ext cx="1862100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Gothic" panose="020B0502020202020204" pitchFamily="34" charset="0"/>
              </a:rPr>
              <a:t>Feature-metabolite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pairs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DF59A2-596E-4142-B1FF-C2119596221B}"/>
              </a:ext>
            </a:extLst>
          </p:cNvPr>
          <p:cNvSpPr txBox="1"/>
          <p:nvPr/>
        </p:nvSpPr>
        <p:spPr>
          <a:xfrm>
            <a:off x="3026186" y="3207319"/>
            <a:ext cx="1862100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Gothic" panose="020B0502020202020204" pitchFamily="34" charset="0"/>
              </a:rPr>
              <a:t>Isotope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annotation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B0780F-FD83-ED42-AAF1-B603CBCFE377}"/>
              </a:ext>
            </a:extLst>
          </p:cNvPr>
          <p:cNvSpPr txBox="1"/>
          <p:nvPr/>
        </p:nvSpPr>
        <p:spPr>
          <a:xfrm>
            <a:off x="3026186" y="4216745"/>
            <a:ext cx="1862100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Gothic" panose="020B0502020202020204" pitchFamily="34" charset="0"/>
              </a:rPr>
              <a:t>Group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according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to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RT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58B5B-51F9-2F40-B6C9-80A67CC45FFD}"/>
              </a:ext>
            </a:extLst>
          </p:cNvPr>
          <p:cNvSpPr txBox="1"/>
          <p:nvPr/>
        </p:nvSpPr>
        <p:spPr>
          <a:xfrm>
            <a:off x="3026186" y="5226171"/>
            <a:ext cx="1862100" cy="3385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Gothic" panose="020B0502020202020204" pitchFamily="34" charset="0"/>
              </a:rPr>
              <a:t>Compound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class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7E8C208-AC37-B141-91F6-D888D33379F9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3957236" y="1010037"/>
            <a:ext cx="0" cy="42465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27D8FF-2424-E74D-AEF5-69FED545DC8B}"/>
              </a:ext>
            </a:extLst>
          </p:cNvPr>
          <p:cNvCxnSpPr/>
          <p:nvPr/>
        </p:nvCxnSpPr>
        <p:spPr>
          <a:xfrm>
            <a:off x="3957236" y="1773242"/>
            <a:ext cx="0" cy="42465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3C4D46-9FDC-C948-87D6-A20BD128B3CE}"/>
              </a:ext>
            </a:extLst>
          </p:cNvPr>
          <p:cNvCxnSpPr/>
          <p:nvPr/>
        </p:nvCxnSpPr>
        <p:spPr>
          <a:xfrm>
            <a:off x="3957236" y="2782668"/>
            <a:ext cx="0" cy="42465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481B93C-9211-C549-AFAB-A93C47D6B417}"/>
              </a:ext>
            </a:extLst>
          </p:cNvPr>
          <p:cNvCxnSpPr/>
          <p:nvPr/>
        </p:nvCxnSpPr>
        <p:spPr>
          <a:xfrm>
            <a:off x="3957236" y="3792094"/>
            <a:ext cx="0" cy="42465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F02A8F7-752F-0048-9BA3-7D65F5DD28C9}"/>
              </a:ext>
            </a:extLst>
          </p:cNvPr>
          <p:cNvCxnSpPr/>
          <p:nvPr/>
        </p:nvCxnSpPr>
        <p:spPr>
          <a:xfrm>
            <a:off x="3957236" y="4801520"/>
            <a:ext cx="0" cy="42465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4F89AF7-DED6-944E-8042-CC5E66A4D55C}"/>
              </a:ext>
            </a:extLst>
          </p:cNvPr>
          <p:cNvSpPr txBox="1"/>
          <p:nvPr/>
        </p:nvSpPr>
        <p:spPr>
          <a:xfrm>
            <a:off x="3026186" y="5989376"/>
            <a:ext cx="1862100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Gothic" panose="020B0502020202020204" pitchFamily="34" charset="0"/>
              </a:rPr>
              <a:t>Score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for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each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compound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class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BDFE37B-BF35-5342-8369-B04A7254AC83}"/>
              </a:ext>
            </a:extLst>
          </p:cNvPr>
          <p:cNvCxnSpPr/>
          <p:nvPr/>
        </p:nvCxnSpPr>
        <p:spPr>
          <a:xfrm>
            <a:off x="3957236" y="5564725"/>
            <a:ext cx="0" cy="42465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A7A8B2D-AB58-1646-896C-ABBBF9539461}"/>
              </a:ext>
            </a:extLst>
          </p:cNvPr>
          <p:cNvSpPr txBox="1"/>
          <p:nvPr/>
        </p:nvSpPr>
        <p:spPr>
          <a:xfrm>
            <a:off x="6407903" y="671483"/>
            <a:ext cx="2918975" cy="107721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Gothic" panose="020B0502020202020204" pitchFamily="34" charset="0"/>
              </a:rPr>
              <a:t>For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each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compound,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if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it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has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high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score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compound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class,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remove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the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low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score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compound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class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463FC7-0ABD-3647-9762-5A6A223DC5BC}"/>
              </a:ext>
            </a:extLst>
          </p:cNvPr>
          <p:cNvSpPr txBox="1"/>
          <p:nvPr/>
        </p:nvSpPr>
        <p:spPr>
          <a:xfrm>
            <a:off x="6407902" y="2173352"/>
            <a:ext cx="2918975" cy="8309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Gothic" panose="020B0502020202020204" pitchFamily="34" charset="0"/>
              </a:rPr>
              <a:t>For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each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peak,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if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it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has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high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score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annotation,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remove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the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low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score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annotation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2D9BFAE-ABF4-5145-AC74-ACCAED03BF5C}"/>
              </a:ext>
            </a:extLst>
          </p:cNvPr>
          <p:cNvCxnSpPr/>
          <p:nvPr/>
        </p:nvCxnSpPr>
        <p:spPr>
          <a:xfrm>
            <a:off x="7867390" y="1748701"/>
            <a:ext cx="0" cy="42465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2007AD6-956B-0D43-8ED9-8565444C3A25}"/>
              </a:ext>
            </a:extLst>
          </p:cNvPr>
          <p:cNvSpPr txBox="1"/>
          <p:nvPr/>
        </p:nvSpPr>
        <p:spPr>
          <a:xfrm>
            <a:off x="6407902" y="3429000"/>
            <a:ext cx="2918975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Gothic" panose="020B0502020202020204" pitchFamily="34" charset="0"/>
              </a:rPr>
              <a:t>Re-score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for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each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compound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class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6F9D65-1CF2-F04E-A74B-EFCBC82CC4A5}"/>
              </a:ext>
            </a:extLst>
          </p:cNvPr>
          <p:cNvCxnSpPr/>
          <p:nvPr/>
        </p:nvCxnSpPr>
        <p:spPr>
          <a:xfrm>
            <a:off x="7867390" y="3004349"/>
            <a:ext cx="0" cy="42465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95E8E4C-2838-7A4C-8DE0-5BD7834D3353}"/>
              </a:ext>
            </a:extLst>
          </p:cNvPr>
          <p:cNvSpPr txBox="1"/>
          <p:nvPr/>
        </p:nvSpPr>
        <p:spPr>
          <a:xfrm>
            <a:off x="6407902" y="4438426"/>
            <a:ext cx="2918975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Gothic" panose="020B0502020202020204" pitchFamily="34" charset="0"/>
              </a:rPr>
              <a:t>Remove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redundant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annotations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FC4ECB3-D049-BE42-BC67-25E1F2155F39}"/>
              </a:ext>
            </a:extLst>
          </p:cNvPr>
          <p:cNvCxnSpPr/>
          <p:nvPr/>
        </p:nvCxnSpPr>
        <p:spPr>
          <a:xfrm>
            <a:off x="7867389" y="4013775"/>
            <a:ext cx="0" cy="42465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BC35B4-5666-AF44-9EA2-B0F21052626C}"/>
              </a:ext>
            </a:extLst>
          </p:cNvPr>
          <p:cNvSpPr txBox="1"/>
          <p:nvPr/>
        </p:nvSpPr>
        <p:spPr>
          <a:xfrm>
            <a:off x="6407902" y="5454561"/>
            <a:ext cx="2918975" cy="3385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Gothic" panose="020B0502020202020204" pitchFamily="34" charset="0"/>
              </a:rPr>
              <a:t>Annotation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results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635258-5937-A54F-8142-3EB38159EEA7}"/>
              </a:ext>
            </a:extLst>
          </p:cNvPr>
          <p:cNvCxnSpPr/>
          <p:nvPr/>
        </p:nvCxnSpPr>
        <p:spPr>
          <a:xfrm>
            <a:off x="7867389" y="5023201"/>
            <a:ext cx="0" cy="42465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2E79F29-EE68-B541-A6DE-5A247160B438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flipV="1">
            <a:off x="4888286" y="1210092"/>
            <a:ext cx="1519617" cy="507167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027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Pipeline (MSEA)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8F8ACE-2627-BE4E-BF69-51741906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2B311A-80D6-0E48-A690-445C9BDA6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8CEC7B8-F352-8E4A-B3C5-F3243602708E}"/>
              </a:ext>
            </a:extLst>
          </p:cNvPr>
          <p:cNvSpPr txBox="1"/>
          <p:nvPr/>
        </p:nvSpPr>
        <p:spPr>
          <a:xfrm>
            <a:off x="4032227" y="2796572"/>
            <a:ext cx="3939880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Gothic" panose="020B0502020202020204" pitchFamily="34" charset="0"/>
              </a:rPr>
              <a:t>KEGG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database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or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HMDB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database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(pathway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or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modules)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CD19DE-BA83-BE4F-91C0-61C3BDAF7E60}"/>
              </a:ext>
            </a:extLst>
          </p:cNvPr>
          <p:cNvSpPr txBox="1"/>
          <p:nvPr/>
        </p:nvSpPr>
        <p:spPr>
          <a:xfrm>
            <a:off x="4032227" y="1787146"/>
            <a:ext cx="3939880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Gothic" panose="020B0502020202020204" pitchFamily="34" charset="0"/>
              </a:rPr>
              <a:t>Annotation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results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endParaRPr lang="en-US" altLang="zh-CN" sz="1600" dirty="0">
              <a:latin typeface="Century Gothic" panose="020B0502020202020204" pitchFamily="34" charset="0"/>
            </a:endParaRPr>
          </a:p>
          <a:p>
            <a:pPr algn="ctr"/>
            <a:r>
              <a:rPr lang="en-US" altLang="zh-CN" sz="1600" dirty="0">
                <a:latin typeface="Century Gothic" panose="020B0502020202020204" pitchFamily="34" charset="0"/>
              </a:rPr>
              <a:t>(ordered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by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fold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change)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1C20FCC-9522-BF41-9D49-7889317B07F5}"/>
              </a:ext>
            </a:extLst>
          </p:cNvPr>
          <p:cNvCxnSpPr/>
          <p:nvPr/>
        </p:nvCxnSpPr>
        <p:spPr>
          <a:xfrm>
            <a:off x="6002167" y="2371921"/>
            <a:ext cx="0" cy="42465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7327FD5-E343-9941-9862-542A4196D8A4}"/>
              </a:ext>
            </a:extLst>
          </p:cNvPr>
          <p:cNvSpPr txBox="1"/>
          <p:nvPr/>
        </p:nvSpPr>
        <p:spPr>
          <a:xfrm>
            <a:off x="4032227" y="3805998"/>
            <a:ext cx="3939880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Gothic" panose="020B0502020202020204" pitchFamily="34" charset="0"/>
              </a:rPr>
              <a:t>Calculate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running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enrichment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score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for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each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peak-metabolite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pair</a:t>
            </a:r>
            <a:r>
              <a:rPr lang="zh-CN" altLang="en-US" sz="1600" dirty="0">
                <a:latin typeface="Century Gothic" panose="020B0502020202020204" pitchFamily="34" charset="0"/>
              </a:rPr>
              <a:t>  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EB17ED-25DC-734C-A704-736711CDF41B}"/>
              </a:ext>
            </a:extLst>
          </p:cNvPr>
          <p:cNvCxnSpPr/>
          <p:nvPr/>
        </p:nvCxnSpPr>
        <p:spPr>
          <a:xfrm>
            <a:off x="6002167" y="3381347"/>
            <a:ext cx="0" cy="42465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7A0D817-F1F2-8842-8853-4A1D82F5A2E2}"/>
              </a:ext>
            </a:extLst>
          </p:cNvPr>
          <p:cNvSpPr txBox="1"/>
          <p:nvPr/>
        </p:nvSpPr>
        <p:spPr>
          <a:xfrm>
            <a:off x="4032227" y="4815424"/>
            <a:ext cx="3939880" cy="3385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Gothic" panose="020B0502020202020204" pitchFamily="34" charset="0"/>
              </a:rPr>
              <a:t>Permutation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test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to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calculate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p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value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A2CBC17-51A2-0B4E-8117-931555EE900E}"/>
              </a:ext>
            </a:extLst>
          </p:cNvPr>
          <p:cNvCxnSpPr/>
          <p:nvPr/>
        </p:nvCxnSpPr>
        <p:spPr>
          <a:xfrm>
            <a:off x="6002167" y="4390773"/>
            <a:ext cx="0" cy="42465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77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Score system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8F8ACE-2627-BE4E-BF69-51741906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2B311A-80D6-0E48-A690-445C9BDA6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4071A-9C96-204B-8705-E2B7ED88D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336" y="721079"/>
            <a:ext cx="9426800" cy="549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15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Score for compound group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8F8ACE-2627-BE4E-BF69-51741906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2B311A-80D6-0E48-A690-445C9BDA6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0A3275-3D40-7A49-952F-B4B963176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450" y="1220042"/>
            <a:ext cx="7759700" cy="1054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EC68F7-E9F4-F14C-98C3-4548F6A96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6450" y="2686358"/>
            <a:ext cx="8039100" cy="1346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8D3440-6FD0-C847-A7CC-ED97349A31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6450" y="4428148"/>
            <a:ext cx="76708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0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Score</a:t>
            </a:r>
            <a:r>
              <a:rPr lang="zh-CN" altLang="en-US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distributation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8F8ACE-2627-BE4E-BF69-51741906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2B311A-80D6-0E48-A690-445C9BDA6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D8DAB-23AC-674D-A543-B1AF06BC5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134" y="663106"/>
            <a:ext cx="6145731" cy="614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06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A example for compound class with score 200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8F8ACE-2627-BE4E-BF69-51741906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2B311A-80D6-0E48-A690-445C9BDA6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BD9A1-984F-DA4E-B017-03CECDC2B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65818"/>
            <a:ext cx="12192000" cy="51038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031B70-D4DA-2F46-90F6-7AA1C1DD73E7}"/>
              </a:ext>
            </a:extLst>
          </p:cNvPr>
          <p:cNvSpPr/>
          <p:nvPr/>
        </p:nvSpPr>
        <p:spPr>
          <a:xfrm>
            <a:off x="0" y="4738255"/>
            <a:ext cx="12192000" cy="174567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D07E3C-90B7-7C48-9D7D-CE0C1C1384A8}"/>
              </a:ext>
            </a:extLst>
          </p:cNvPr>
          <p:cNvSpPr/>
          <p:nvPr/>
        </p:nvSpPr>
        <p:spPr>
          <a:xfrm>
            <a:off x="0" y="5416690"/>
            <a:ext cx="12192000" cy="174567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42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</TotalTime>
  <Words>270</Words>
  <Application>Microsoft Macintosh PowerPoint</Application>
  <PresentationFormat>Widescreen</PresentationFormat>
  <Paragraphs>83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Xiaotao Shen</dc:creator>
  <cp:lastModifiedBy>Xiaotao Shen</cp:lastModifiedBy>
  <cp:revision>105</cp:revision>
  <dcterms:created xsi:type="dcterms:W3CDTF">2020-05-08T04:53:53Z</dcterms:created>
  <dcterms:modified xsi:type="dcterms:W3CDTF">2020-06-17T03:51:14Z</dcterms:modified>
</cp:coreProperties>
</file>